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Kliknite, če želite urediti slog naslova matrice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sl-SI"/>
              <a:t>Kliknite, če želite urediti slog naslova matrice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8" name="Date Placeholder 7"/>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8" name="Date Placeholder 7"/>
          <p:cNvSpPr>
            <a:spLocks noGrp="1"/>
          </p:cNvSpPr>
          <p:nvPr>
            <p:ph type="dt" sz="half" idx="10"/>
          </p:nvPr>
        </p:nvSpPr>
        <p:spPr/>
        <p:txBody>
          <a:bodyPr/>
          <a:lstStyle/>
          <a:p>
            <a:fld id="{5586B75A-687E-405C-8A0B-8D00578BA2C3}" type="datetimeFigureOut">
              <a:rPr lang="en-US" dirty="0"/>
              <a:pPr/>
              <a:t>4/28/2024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4/28/2024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223214-974A-4F2F-9070-06DF3150F9AB}"/>
              </a:ext>
            </a:extLst>
          </p:cNvPr>
          <p:cNvSpPr>
            <a:spLocks noGrp="1"/>
          </p:cNvSpPr>
          <p:nvPr>
            <p:ph type="ctrTitle"/>
          </p:nvPr>
        </p:nvSpPr>
        <p:spPr>
          <a:xfrm>
            <a:off x="1069848" y="1298448"/>
            <a:ext cx="6991076" cy="2021801"/>
          </a:xfrm>
        </p:spPr>
        <p:txBody>
          <a:bodyPr/>
          <a:lstStyle/>
          <a:p>
            <a:r>
              <a:rPr lang="sl-SI" dirty="0"/>
              <a:t>Verstva in etika</a:t>
            </a:r>
            <a:br>
              <a:rPr lang="sl-SI" dirty="0"/>
            </a:br>
            <a:endParaRPr lang="sl-SI" dirty="0"/>
          </a:p>
        </p:txBody>
      </p:sp>
      <p:sp>
        <p:nvSpPr>
          <p:cNvPr id="3" name="Podnaslov 2">
            <a:extLst>
              <a:ext uri="{FF2B5EF4-FFF2-40B4-BE49-F238E27FC236}">
                <a16:creationId xmlns:a16="http://schemas.microsoft.com/office/drawing/2014/main" id="{2D22297B-6426-4934-BE97-85D903F9211D}"/>
              </a:ext>
            </a:extLst>
          </p:cNvPr>
          <p:cNvSpPr>
            <a:spLocks noGrp="1"/>
          </p:cNvSpPr>
          <p:nvPr>
            <p:ph type="subTitle" idx="1"/>
          </p:nvPr>
        </p:nvSpPr>
        <p:spPr>
          <a:xfrm>
            <a:off x="1069848" y="3036163"/>
            <a:ext cx="7345367" cy="2548483"/>
          </a:xfrm>
        </p:spPr>
        <p:txBody>
          <a:bodyPr/>
          <a:lstStyle/>
          <a:p>
            <a:r>
              <a:rPr lang="sl-SI" dirty="0"/>
              <a:t>Predmet je trileten (7. razred – verstva in etika I, 8. razred – verstva in etika II in 9· razred – verstva in etika III).</a:t>
            </a:r>
          </a:p>
          <a:p>
            <a:endParaRPr lang="sl-SI" dirty="0"/>
          </a:p>
          <a:p>
            <a:endParaRPr lang="sl-SI" dirty="0"/>
          </a:p>
          <a:p>
            <a:r>
              <a:rPr lang="sl-SI" dirty="0"/>
              <a:t>Špela Orel</a:t>
            </a:r>
          </a:p>
        </p:txBody>
      </p:sp>
    </p:spTree>
    <p:extLst>
      <p:ext uri="{BB962C8B-B14F-4D97-AF65-F5344CB8AC3E}">
        <p14:creationId xmlns:p14="http://schemas.microsoft.com/office/powerpoint/2010/main" val="11427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1906E6-CCB1-4755-A361-E0C67CCEC6DA}"/>
              </a:ext>
            </a:extLst>
          </p:cNvPr>
          <p:cNvSpPr>
            <a:spLocks noGrp="1"/>
          </p:cNvSpPr>
          <p:nvPr>
            <p:ph type="title"/>
          </p:nvPr>
        </p:nvSpPr>
        <p:spPr/>
        <p:txBody>
          <a:bodyPr/>
          <a:lstStyle/>
          <a:p>
            <a:r>
              <a:rPr lang="sl-SI" dirty="0"/>
              <a:t>7. razred</a:t>
            </a:r>
          </a:p>
        </p:txBody>
      </p:sp>
      <p:sp>
        <p:nvSpPr>
          <p:cNvPr id="3" name="Označba mesta vsebine 2">
            <a:extLst>
              <a:ext uri="{FF2B5EF4-FFF2-40B4-BE49-F238E27FC236}">
                <a16:creationId xmlns:a16="http://schemas.microsoft.com/office/drawing/2014/main" id="{60902AF0-4A1A-4FD7-B516-BD04284CAC66}"/>
              </a:ext>
            </a:extLst>
          </p:cNvPr>
          <p:cNvSpPr>
            <a:spLocks noGrp="1"/>
          </p:cNvSpPr>
          <p:nvPr>
            <p:ph idx="1"/>
          </p:nvPr>
        </p:nvSpPr>
        <p:spPr>
          <a:xfrm>
            <a:off x="3878792" y="195930"/>
            <a:ext cx="7352107" cy="3228498"/>
          </a:xfrm>
        </p:spPr>
        <p:txBody>
          <a:bodyPr>
            <a:normAutofit/>
          </a:bodyPr>
          <a:lstStyle/>
          <a:p>
            <a:pPr>
              <a:lnSpc>
                <a:spcPct val="150000"/>
              </a:lnSpc>
            </a:pPr>
            <a:r>
              <a:rPr lang="sl-SI" sz="2800" dirty="0"/>
              <a:t>Obravnava sveta v njegovi verski raznolikosti, krščanstvo, islam, budizem, vzori in vzorniki, enkratnost in različnost, judovstvo, azijska verstva, tradicionalne religije, nova religiozna gibanja, človek in narava. </a:t>
            </a:r>
          </a:p>
        </p:txBody>
      </p:sp>
      <p:pic>
        <p:nvPicPr>
          <p:cNvPr id="4" name="Slika 3">
            <a:extLst>
              <a:ext uri="{FF2B5EF4-FFF2-40B4-BE49-F238E27FC236}">
                <a16:creationId xmlns:a16="http://schemas.microsoft.com/office/drawing/2014/main" id="{37EC414A-57DF-44B9-8FF4-C17231741C88}"/>
              </a:ext>
            </a:extLst>
          </p:cNvPr>
          <p:cNvPicPr>
            <a:picLocks noChangeAspect="1"/>
          </p:cNvPicPr>
          <p:nvPr/>
        </p:nvPicPr>
        <p:blipFill>
          <a:blip r:embed="rId2"/>
          <a:stretch>
            <a:fillRect/>
          </a:stretch>
        </p:blipFill>
        <p:spPr>
          <a:xfrm>
            <a:off x="4383617" y="3597306"/>
            <a:ext cx="6112933" cy="2647233"/>
          </a:xfrm>
          <a:prstGeom prst="rect">
            <a:avLst/>
          </a:prstGeom>
        </p:spPr>
      </p:pic>
    </p:spTree>
    <p:extLst>
      <p:ext uri="{BB962C8B-B14F-4D97-AF65-F5344CB8AC3E}">
        <p14:creationId xmlns:p14="http://schemas.microsoft.com/office/powerpoint/2010/main" val="154950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D4258A-CF6A-4CE0-8462-DC6292574114}"/>
              </a:ext>
            </a:extLst>
          </p:cNvPr>
          <p:cNvSpPr>
            <a:spLocks noGrp="1"/>
          </p:cNvSpPr>
          <p:nvPr>
            <p:ph type="title"/>
          </p:nvPr>
        </p:nvSpPr>
        <p:spPr/>
        <p:txBody>
          <a:bodyPr/>
          <a:lstStyle/>
          <a:p>
            <a:br>
              <a:rPr lang="sl-SI" dirty="0"/>
            </a:br>
            <a:br>
              <a:rPr lang="sl-SI" dirty="0"/>
            </a:br>
            <a:br>
              <a:rPr lang="sl-SI" dirty="0"/>
            </a:br>
            <a:r>
              <a:rPr lang="sl-SI" dirty="0"/>
              <a:t>8. razred</a:t>
            </a:r>
          </a:p>
        </p:txBody>
      </p:sp>
      <p:sp>
        <p:nvSpPr>
          <p:cNvPr id="3" name="Označba mesta vsebine 2">
            <a:extLst>
              <a:ext uri="{FF2B5EF4-FFF2-40B4-BE49-F238E27FC236}">
                <a16:creationId xmlns:a16="http://schemas.microsoft.com/office/drawing/2014/main" id="{903FAEB0-B32F-4462-9F08-BC7D9D11ED94}"/>
              </a:ext>
            </a:extLst>
          </p:cNvPr>
          <p:cNvSpPr>
            <a:spLocks noGrp="1"/>
          </p:cNvSpPr>
          <p:nvPr>
            <p:ph idx="1"/>
          </p:nvPr>
        </p:nvSpPr>
        <p:spPr/>
        <p:txBody>
          <a:bodyPr>
            <a:normAutofit/>
          </a:bodyPr>
          <a:lstStyle/>
          <a:p>
            <a:pPr>
              <a:lnSpc>
                <a:spcPct val="150000"/>
              </a:lnSpc>
            </a:pPr>
            <a:r>
              <a:rPr lang="sl-SI" sz="2400" dirty="0"/>
              <a:t>Obravnava verske skupnosti, njihov odnos do drugih skupnosti, vrednote in etika medčloveških odnosov različnih verstev, religijska kultura, religije, skupnost, obredi, simboli, izkustvo, življenjska vodila religij, svoboda ,vest, odgovornost, družina v tradiciji religij sveta, prijateljstvo, ljubezen, spolnost, delo in poklic, magija, okultizem, religija, sanje, želje, cilji, razočaranja, egocentričnost in solidarnost.</a:t>
            </a:r>
          </a:p>
        </p:txBody>
      </p:sp>
      <p:pic>
        <p:nvPicPr>
          <p:cNvPr id="4" name="Slika 3">
            <a:extLst>
              <a:ext uri="{FF2B5EF4-FFF2-40B4-BE49-F238E27FC236}">
                <a16:creationId xmlns:a16="http://schemas.microsoft.com/office/drawing/2014/main" id="{66B14B23-66EA-4BD6-8E20-184C21A433FD}"/>
              </a:ext>
            </a:extLst>
          </p:cNvPr>
          <p:cNvPicPr>
            <a:picLocks noChangeAspect="1"/>
          </p:cNvPicPr>
          <p:nvPr/>
        </p:nvPicPr>
        <p:blipFill rotWithShape="1">
          <a:blip r:embed="rId2"/>
          <a:srcRect l="32014" t="-1113" r="22205" b="-1"/>
          <a:stretch/>
        </p:blipFill>
        <p:spPr>
          <a:xfrm>
            <a:off x="331247" y="1123837"/>
            <a:ext cx="2790825" cy="2419350"/>
          </a:xfrm>
          <a:prstGeom prst="rect">
            <a:avLst/>
          </a:prstGeom>
        </p:spPr>
      </p:pic>
    </p:spTree>
    <p:extLst>
      <p:ext uri="{BB962C8B-B14F-4D97-AF65-F5344CB8AC3E}">
        <p14:creationId xmlns:p14="http://schemas.microsoft.com/office/powerpoint/2010/main" val="303270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268C7D-3DCF-46DF-9B94-EFAF7FBBC1D4}"/>
              </a:ext>
            </a:extLst>
          </p:cNvPr>
          <p:cNvSpPr>
            <a:spLocks noGrp="1"/>
          </p:cNvSpPr>
          <p:nvPr>
            <p:ph type="title"/>
          </p:nvPr>
        </p:nvSpPr>
        <p:spPr/>
        <p:txBody>
          <a:bodyPr/>
          <a:lstStyle/>
          <a:p>
            <a:r>
              <a:rPr lang="sl-SI" dirty="0"/>
              <a:t>9. razred</a:t>
            </a:r>
          </a:p>
        </p:txBody>
      </p:sp>
      <p:sp>
        <p:nvSpPr>
          <p:cNvPr id="3" name="Označba mesta vsebine 2">
            <a:extLst>
              <a:ext uri="{FF2B5EF4-FFF2-40B4-BE49-F238E27FC236}">
                <a16:creationId xmlns:a16="http://schemas.microsoft.com/office/drawing/2014/main" id="{D7F63F7D-1C56-4A91-BCCB-F2FC8DABFF1F}"/>
              </a:ext>
            </a:extLst>
          </p:cNvPr>
          <p:cNvSpPr>
            <a:spLocks noGrp="1"/>
          </p:cNvSpPr>
          <p:nvPr>
            <p:ph idx="1"/>
          </p:nvPr>
        </p:nvSpPr>
        <p:spPr>
          <a:xfrm>
            <a:off x="3726393" y="340233"/>
            <a:ext cx="8389407" cy="6327267"/>
          </a:xfrm>
        </p:spPr>
        <p:txBody>
          <a:bodyPr>
            <a:normAutofit/>
          </a:bodyPr>
          <a:lstStyle/>
          <a:p>
            <a:pPr>
              <a:lnSpc>
                <a:spcPct val="150000"/>
              </a:lnSpc>
            </a:pPr>
            <a:r>
              <a:rPr lang="sl-SI" sz="2400" dirty="0"/>
              <a:t>Obravnava oseb in njeno odgovorno ravnanje v pluralistični demokratični družbi v odnosu do krščanstva, biblija, stara in nova zaveza, krščanstvo in zahodna civilizacija, religije in vprašanje smisla življenja, rast krščanstva in njegove delitve, razsvetljenstvo, </a:t>
            </a:r>
            <a:br>
              <a:rPr lang="sl-SI" sz="2400" dirty="0"/>
            </a:br>
            <a:r>
              <a:rPr lang="sl-SI" sz="2400" dirty="0"/>
              <a:t>verska nestrpnost in </a:t>
            </a:r>
            <a:br>
              <a:rPr lang="sl-SI" sz="2400" dirty="0"/>
            </a:br>
            <a:r>
              <a:rPr lang="sl-SI" sz="2400" dirty="0"/>
              <a:t>verske vojne, </a:t>
            </a:r>
            <a:br>
              <a:rPr lang="sl-SI" sz="2400" dirty="0"/>
            </a:br>
            <a:r>
              <a:rPr lang="sl-SI" sz="2400" dirty="0"/>
              <a:t>znanost in vera, ateizem </a:t>
            </a:r>
            <a:br>
              <a:rPr lang="sl-SI" sz="2400" dirty="0"/>
            </a:br>
            <a:r>
              <a:rPr lang="sl-SI" sz="2400" dirty="0"/>
              <a:t>in humanizem.</a:t>
            </a:r>
          </a:p>
        </p:txBody>
      </p:sp>
      <p:pic>
        <p:nvPicPr>
          <p:cNvPr id="4" name="Slika 3">
            <a:extLst>
              <a:ext uri="{FF2B5EF4-FFF2-40B4-BE49-F238E27FC236}">
                <a16:creationId xmlns:a16="http://schemas.microsoft.com/office/drawing/2014/main" id="{557F4493-F310-4D9C-A550-83A1B770F9E1}"/>
              </a:ext>
            </a:extLst>
          </p:cNvPr>
          <p:cNvPicPr>
            <a:picLocks noChangeAspect="1"/>
          </p:cNvPicPr>
          <p:nvPr/>
        </p:nvPicPr>
        <p:blipFill>
          <a:blip r:embed="rId2"/>
          <a:stretch>
            <a:fillRect/>
          </a:stretch>
        </p:blipFill>
        <p:spPr>
          <a:xfrm>
            <a:off x="7219950" y="3429000"/>
            <a:ext cx="4324350" cy="2902721"/>
          </a:xfrm>
          <a:prstGeom prst="rect">
            <a:avLst/>
          </a:prstGeom>
        </p:spPr>
      </p:pic>
    </p:spTree>
    <p:extLst>
      <p:ext uri="{BB962C8B-B14F-4D97-AF65-F5344CB8AC3E}">
        <p14:creationId xmlns:p14="http://schemas.microsoft.com/office/powerpoint/2010/main" val="223535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5845140-62A2-4B9D-AE31-EC20D01CECB5}"/>
              </a:ext>
            </a:extLst>
          </p:cNvPr>
          <p:cNvSpPr>
            <a:spLocks noGrp="1"/>
          </p:cNvSpPr>
          <p:nvPr>
            <p:ph idx="1"/>
          </p:nvPr>
        </p:nvSpPr>
        <p:spPr>
          <a:xfrm>
            <a:off x="4600576" y="304801"/>
            <a:ext cx="6953250" cy="5953124"/>
          </a:xfrm>
        </p:spPr>
        <p:txBody>
          <a:bodyPr>
            <a:normAutofit/>
          </a:bodyPr>
          <a:lstStyle/>
          <a:p>
            <a:pPr>
              <a:lnSpc>
                <a:spcPct val="150000"/>
              </a:lnSpc>
            </a:pPr>
            <a:r>
              <a:rPr lang="sl-SI" sz="2400" dirty="0"/>
              <a:t>Izbirni predmet verstva in etika nudi učencem možnost, da razširijo/dopolnijo znanje, ki ga o verstvih in etiki dobijo pri obveznih predmetih. Naraščajoča odprtost in povezanost sveta ter svobodno gibanje ljudi in idej omogočajo oziroma zahtevajo boljše poznavanje drugih kultur, verstev in verskih tradicij ter vzajemno spoštovanje med ljudmi različnih verskih in </a:t>
            </a:r>
            <a:r>
              <a:rPr lang="sl-SI" sz="2400" dirty="0" err="1"/>
              <a:t>neverskih</a:t>
            </a:r>
            <a:r>
              <a:rPr lang="sl-SI" sz="2400" dirty="0"/>
              <a:t> nazorov. </a:t>
            </a:r>
          </a:p>
        </p:txBody>
      </p:sp>
      <p:pic>
        <p:nvPicPr>
          <p:cNvPr id="4" name="Slika 3">
            <a:extLst>
              <a:ext uri="{FF2B5EF4-FFF2-40B4-BE49-F238E27FC236}">
                <a16:creationId xmlns:a16="http://schemas.microsoft.com/office/drawing/2014/main" id="{33B1D3F3-0302-467B-B870-EA7A154C624C}"/>
              </a:ext>
            </a:extLst>
          </p:cNvPr>
          <p:cNvPicPr>
            <a:picLocks noChangeAspect="1"/>
          </p:cNvPicPr>
          <p:nvPr/>
        </p:nvPicPr>
        <p:blipFill rotWithShape="1">
          <a:blip r:embed="rId2"/>
          <a:srcRect l="11444" t="1666" r="4393"/>
          <a:stretch/>
        </p:blipFill>
        <p:spPr>
          <a:xfrm>
            <a:off x="97839" y="1676030"/>
            <a:ext cx="4343400" cy="3371850"/>
          </a:xfrm>
          <a:prstGeom prst="rect">
            <a:avLst/>
          </a:prstGeom>
          <a:ln w="28575">
            <a:solidFill>
              <a:schemeClr val="accent1"/>
            </a:solidFill>
          </a:ln>
        </p:spPr>
      </p:pic>
    </p:spTree>
    <p:extLst>
      <p:ext uri="{BB962C8B-B14F-4D97-AF65-F5344CB8AC3E}">
        <p14:creationId xmlns:p14="http://schemas.microsoft.com/office/powerpoint/2010/main" val="281913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3A6F05-2604-4100-A679-00E433A20A1A}"/>
              </a:ext>
            </a:extLst>
          </p:cNvPr>
          <p:cNvSpPr>
            <a:spLocks noGrp="1"/>
          </p:cNvSpPr>
          <p:nvPr>
            <p:ph type="title"/>
          </p:nvPr>
        </p:nvSpPr>
        <p:spPr>
          <a:xfrm>
            <a:off x="252918" y="1123837"/>
            <a:ext cx="3236005" cy="4655526"/>
          </a:xfrm>
        </p:spPr>
        <p:txBody>
          <a:bodyPr/>
          <a:lstStyle/>
          <a:p>
            <a:r>
              <a:rPr lang="sl-SI" dirty="0"/>
              <a:t>NAČINI OCENJEVANJA</a:t>
            </a:r>
          </a:p>
        </p:txBody>
      </p:sp>
      <p:sp>
        <p:nvSpPr>
          <p:cNvPr id="3" name="Označba mesta vsebine 2">
            <a:extLst>
              <a:ext uri="{FF2B5EF4-FFF2-40B4-BE49-F238E27FC236}">
                <a16:creationId xmlns:a16="http://schemas.microsoft.com/office/drawing/2014/main" id="{2473479F-599D-4539-AD67-19911CA5323C}"/>
              </a:ext>
            </a:extLst>
          </p:cNvPr>
          <p:cNvSpPr>
            <a:spLocks noGrp="1"/>
          </p:cNvSpPr>
          <p:nvPr>
            <p:ph idx="1"/>
          </p:nvPr>
        </p:nvSpPr>
        <p:spPr>
          <a:xfrm>
            <a:off x="4029074" y="4762500"/>
            <a:ext cx="7155393" cy="1222248"/>
          </a:xfrm>
        </p:spPr>
        <p:txBody>
          <a:bodyPr>
            <a:normAutofit/>
          </a:bodyPr>
          <a:lstStyle/>
          <a:p>
            <a:r>
              <a:rPr lang="pl-PL" sz="2400" dirty="0"/>
              <a:t>Govorni nastopi, ustna ocena</a:t>
            </a:r>
            <a:endParaRPr lang="sl-SI" sz="2400" dirty="0"/>
          </a:p>
        </p:txBody>
      </p:sp>
      <p:pic>
        <p:nvPicPr>
          <p:cNvPr id="4" name="Slika 3">
            <a:extLst>
              <a:ext uri="{FF2B5EF4-FFF2-40B4-BE49-F238E27FC236}">
                <a16:creationId xmlns:a16="http://schemas.microsoft.com/office/drawing/2014/main" id="{DCA45174-75F9-4AB9-AED7-B2596F051E9D}"/>
              </a:ext>
            </a:extLst>
          </p:cNvPr>
          <p:cNvPicPr>
            <a:picLocks noChangeAspect="1"/>
          </p:cNvPicPr>
          <p:nvPr/>
        </p:nvPicPr>
        <p:blipFill>
          <a:blip r:embed="rId2"/>
          <a:stretch>
            <a:fillRect/>
          </a:stretch>
        </p:blipFill>
        <p:spPr>
          <a:xfrm>
            <a:off x="4026578" y="873252"/>
            <a:ext cx="7315200" cy="3657600"/>
          </a:xfrm>
          <a:prstGeom prst="rect">
            <a:avLst/>
          </a:prstGeom>
        </p:spPr>
      </p:pic>
    </p:spTree>
    <p:extLst>
      <p:ext uri="{BB962C8B-B14F-4D97-AF65-F5344CB8AC3E}">
        <p14:creationId xmlns:p14="http://schemas.microsoft.com/office/powerpoint/2010/main" val="874712650"/>
      </p:ext>
    </p:extLst>
  </p:cSld>
  <p:clrMapOvr>
    <a:masterClrMapping/>
  </p:clrMapOvr>
</p:sld>
</file>

<file path=ppt/theme/theme1.xml><?xml version="1.0" encoding="utf-8"?>
<a:theme xmlns:a="http://schemas.openxmlformats.org/drawingml/2006/main" name="Okvir">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TM03457475[[fn=Okvir]]</Template>
  <TotalTime>0</TotalTime>
  <Words>287</Words>
  <Application>Microsoft Office PowerPoint</Application>
  <PresentationFormat>Širokozaslonsko</PresentationFormat>
  <Paragraphs>14</Paragraphs>
  <Slides>6</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6</vt:i4>
      </vt:variant>
    </vt:vector>
  </HeadingPairs>
  <TitlesOfParts>
    <vt:vector size="9" baseType="lpstr">
      <vt:lpstr>Corbel</vt:lpstr>
      <vt:lpstr>Wingdings 2</vt:lpstr>
      <vt:lpstr>Okvir</vt:lpstr>
      <vt:lpstr>Verstva in etika </vt:lpstr>
      <vt:lpstr>7. razred</vt:lpstr>
      <vt:lpstr>   8. razred</vt:lpstr>
      <vt:lpstr>9. razred</vt:lpstr>
      <vt:lpstr>PowerPointova predstavitev</vt:lpstr>
      <vt:lpstr>NAČINI OCENJEVANJA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Verstva in etika</dc:title>
  <dc:creator>Toni Krancic</dc:creator>
  <cp:lastModifiedBy>Uporabnik</cp:lastModifiedBy>
  <cp:revision>4</cp:revision>
  <dcterms:created xsi:type="dcterms:W3CDTF">2021-04-06T18:14:45Z</dcterms:created>
  <dcterms:modified xsi:type="dcterms:W3CDTF">2024-04-28T19:45:57Z</dcterms:modified>
</cp:coreProperties>
</file>